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908E-D11E-4338-B796-628CF3FA854C}" type="datetimeFigureOut">
              <a:rPr lang="cs-CZ" smtClean="0"/>
              <a:t>03.03.2017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428436-C947-4630-A7C5-99F4A63EA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908E-D11E-4338-B796-628CF3FA854C}" type="datetimeFigureOut">
              <a:rPr lang="cs-CZ" smtClean="0"/>
              <a:t>03.03.2017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436-C947-4630-A7C5-99F4A63EA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908E-D11E-4338-B796-628CF3FA854C}" type="datetimeFigureOut">
              <a:rPr lang="cs-CZ" smtClean="0"/>
              <a:t>03.03.2017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436-C947-4630-A7C5-99F4A63EA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908E-D11E-4338-B796-628CF3FA854C}" type="datetimeFigureOut">
              <a:rPr lang="cs-CZ" smtClean="0"/>
              <a:t>03.03.2017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428436-C947-4630-A7C5-99F4A63EA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908E-D11E-4338-B796-628CF3FA854C}" type="datetimeFigureOut">
              <a:rPr lang="cs-CZ" smtClean="0"/>
              <a:t>03.03.2017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436-C947-4630-A7C5-99F4A63EA32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908E-D11E-4338-B796-628CF3FA854C}" type="datetimeFigureOut">
              <a:rPr lang="cs-CZ" smtClean="0"/>
              <a:t>03.03.2017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436-C947-4630-A7C5-99F4A63EA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908E-D11E-4338-B796-628CF3FA854C}" type="datetimeFigureOut">
              <a:rPr lang="cs-CZ" smtClean="0"/>
              <a:t>03.03.2017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428436-C947-4630-A7C5-99F4A63EA32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908E-D11E-4338-B796-628CF3FA854C}" type="datetimeFigureOut">
              <a:rPr lang="cs-CZ" smtClean="0"/>
              <a:t>03.03.2017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436-C947-4630-A7C5-99F4A63EA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908E-D11E-4338-B796-628CF3FA854C}" type="datetimeFigureOut">
              <a:rPr lang="cs-CZ" smtClean="0"/>
              <a:t>03.03.2017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436-C947-4630-A7C5-99F4A63EA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908E-D11E-4338-B796-628CF3FA854C}" type="datetimeFigureOut">
              <a:rPr lang="cs-CZ" smtClean="0"/>
              <a:t>03.03.2017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436-C947-4630-A7C5-99F4A63EA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908E-D11E-4338-B796-628CF3FA854C}" type="datetimeFigureOut">
              <a:rPr lang="cs-CZ" smtClean="0"/>
              <a:t>03.03.2017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8436-C947-4630-A7C5-99F4A63EA32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CB908E-D11E-4338-B796-628CF3FA854C}" type="datetimeFigureOut">
              <a:rPr lang="cs-CZ" smtClean="0"/>
              <a:t>03.03.2017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428436-C947-4630-A7C5-99F4A63EA32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270576" cy="122656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Školení JSDH Únanov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cs-CZ" dirty="0" smtClean="0"/>
              <a:t>Část 2</a:t>
            </a:r>
          </a:p>
          <a:p>
            <a:r>
              <a:rPr lang="cs-CZ" b="1" dirty="0" smtClean="0"/>
              <a:t>OCHRANA ZDRAVÍ A ŽIVOTA HASIČE</a:t>
            </a:r>
          </a:p>
          <a:p>
            <a:r>
              <a:rPr lang="cs-CZ" b="1" dirty="0" smtClean="0"/>
              <a:t>V Únanově dne 5.3.2017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227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622417"/>
            <a:ext cx="8373616" cy="648072"/>
          </a:xfrm>
        </p:spPr>
        <p:txBody>
          <a:bodyPr>
            <a:normAutofit/>
          </a:bodyPr>
          <a:lstStyle/>
          <a:p>
            <a:r>
              <a:rPr lang="cs-CZ" sz="800" dirty="0" smtClean="0"/>
              <a:t>4.2</a:t>
            </a:r>
            <a:endParaRPr lang="cs-CZ" sz="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525" y="1674019"/>
            <a:ext cx="62293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891480"/>
            <a:ext cx="8229600" cy="1143000"/>
          </a:xfrm>
        </p:spPr>
        <p:txBody>
          <a:bodyPr>
            <a:normAutofit/>
          </a:bodyPr>
          <a:lstStyle/>
          <a:p>
            <a:r>
              <a:rPr lang="cs-CZ" sz="800" dirty="0" smtClean="0"/>
              <a:t>4.3</a:t>
            </a:r>
            <a:endParaRPr lang="cs-CZ" sz="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5437" y="1759744"/>
            <a:ext cx="61055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8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Označení RA - látek</a:t>
            </a:r>
            <a:endParaRPr lang="cs-CZ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937" y="1721644"/>
            <a:ext cx="57245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K - 5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60640"/>
          </a:xfrm>
        </p:spPr>
        <p:txBody>
          <a:bodyPr/>
          <a:lstStyle/>
          <a:p>
            <a:pPr algn="ctr"/>
            <a:r>
              <a:rPr lang="cs-CZ" dirty="0" smtClean="0"/>
              <a:t>Způsob </a:t>
            </a:r>
            <a:r>
              <a:rPr lang="cs-CZ" dirty="0"/>
              <a:t>označování prostředků přepravujících nebezpečné </a:t>
            </a:r>
            <a:r>
              <a:rPr lang="cs-CZ" dirty="0" smtClean="0"/>
              <a:t>látky</a:t>
            </a:r>
          </a:p>
          <a:p>
            <a:r>
              <a:rPr lang="cs-CZ" dirty="0"/>
              <a:t>o</a:t>
            </a:r>
            <a:r>
              <a:rPr lang="cs-CZ" dirty="0" smtClean="0"/>
              <a:t>becná výstražná tabule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636912"/>
            <a:ext cx="536892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9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cs-CZ" sz="1000" dirty="0" smtClean="0"/>
              <a:t>Vozidla ADR</a:t>
            </a:r>
            <a:endParaRPr lang="cs-CZ" sz="1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100" y="1640681"/>
            <a:ext cx="61722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0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900" dirty="0" smtClean="0"/>
              <a:t>5.1</a:t>
            </a:r>
            <a:endParaRPr lang="cs-CZ" sz="9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597819"/>
            <a:ext cx="73152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0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cs-CZ" sz="900" dirty="0" smtClean="0"/>
              <a:t>5.2</a:t>
            </a:r>
            <a:endParaRPr lang="cs-CZ" sz="9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550" y="1783556"/>
            <a:ext cx="65913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cs-CZ" sz="900" dirty="0" smtClean="0"/>
              <a:t>5.3</a:t>
            </a:r>
            <a:endParaRPr lang="cs-CZ" sz="9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7844" y="1554163"/>
            <a:ext cx="590071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cs-CZ" sz="900" dirty="0" smtClean="0"/>
              <a:t>5.4</a:t>
            </a:r>
            <a:endParaRPr lang="cs-CZ" sz="9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810" y="1554163"/>
            <a:ext cx="701478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8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cs-CZ" sz="900" dirty="0" smtClean="0"/>
              <a:t>5.5</a:t>
            </a:r>
            <a:endParaRPr lang="cs-CZ" sz="9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2070" y="1554163"/>
            <a:ext cx="673225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/>
              <a:t>OCHRANA ZDRAVÍ A ŽIVOTA HASIČE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1400" dirty="0" smtClean="0"/>
              <a:t>Počet kapitol - 8</a:t>
            </a:r>
          </a:p>
          <a:p>
            <a:r>
              <a:rPr lang="cs-CZ" sz="1400" dirty="0" smtClean="0"/>
              <a:t>Vymezený – doporučený čas (min/hod) 240/6</a:t>
            </a:r>
            <a:endParaRPr lang="cs-CZ" sz="1400" dirty="0"/>
          </a:p>
          <a:p>
            <a:r>
              <a:rPr lang="cs-CZ" sz="1400" dirty="0" smtClean="0"/>
              <a:t>Témata </a:t>
            </a:r>
          </a:p>
          <a:p>
            <a:r>
              <a:rPr lang="cs-CZ" sz="1400" dirty="0" smtClean="0"/>
              <a:t>1. - výstroj</a:t>
            </a:r>
            <a:r>
              <a:rPr lang="cs-CZ" sz="1400" dirty="0" smtClean="0">
                <a:effectLst/>
              </a:rPr>
              <a:t>  </a:t>
            </a:r>
            <a:r>
              <a:rPr lang="cs-CZ" sz="1400" dirty="0" smtClean="0"/>
              <a:t>hasiče, ochranné prostředky hasiče, ochranné vlastnosti a funkce</a:t>
            </a:r>
          </a:p>
          <a:p>
            <a:r>
              <a:rPr lang="cs-CZ" sz="1400" dirty="0" smtClean="0"/>
              <a:t>2. nastupování do vozidla při výjezdu jednotky, jízda k zásahu</a:t>
            </a:r>
          </a:p>
          <a:p>
            <a:r>
              <a:rPr lang="cs-CZ" sz="1400" dirty="0" smtClean="0"/>
              <a:t>3. vystupování z vozidla</a:t>
            </a:r>
          </a:p>
          <a:p>
            <a:r>
              <a:rPr lang="cs-CZ" sz="1400" dirty="0" smtClean="0"/>
              <a:t>4. způsob označování prostor s tlakovými nádobami, RA-látkami,</a:t>
            </a:r>
            <a:r>
              <a:rPr lang="cs-CZ" sz="1400" dirty="0" smtClean="0">
                <a:effectLst/>
              </a:rPr>
              <a:t>   </a:t>
            </a:r>
            <a:r>
              <a:rPr lang="cs-CZ" sz="1400" dirty="0" smtClean="0"/>
              <a:t>míst, kde hrozí nebezpečí úrazu elektrickým proudem</a:t>
            </a:r>
          </a:p>
          <a:p>
            <a:r>
              <a:rPr lang="cs-CZ" sz="1400" dirty="0" smtClean="0"/>
              <a:t>5. způsob označování prostředků přepravujících nebezpečné látky</a:t>
            </a:r>
          </a:p>
          <a:p>
            <a:r>
              <a:rPr lang="cs-CZ" sz="1400" dirty="0" smtClean="0"/>
              <a:t>6. způsob označování hlavních uzávěrů a vypínačů energií</a:t>
            </a:r>
          </a:p>
          <a:p>
            <a:r>
              <a:rPr lang="cs-CZ" sz="1400" dirty="0" smtClean="0"/>
              <a:t>7. rozpoznání přítomnosti nebezpečné látky, určení nebezpečí</a:t>
            </a:r>
          </a:p>
          <a:p>
            <a:r>
              <a:rPr lang="cs-CZ" sz="1400" dirty="0" smtClean="0"/>
              <a:t>8. principy ochrany zdraví na místě zásahu, nebezpečí na místě zásahu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640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>K – 6 </a:t>
            </a:r>
            <a:br>
              <a:rPr lang="cs-CZ" sz="2000" dirty="0" smtClean="0"/>
            </a:br>
            <a:r>
              <a:rPr lang="cs-CZ" sz="1800" b="1" dirty="0"/>
              <a:t>způsob označování hlavních uzávěrů a vypínačů energií</a:t>
            </a:r>
            <a:endParaRPr lang="cs-CZ" sz="20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125" y="1700808"/>
            <a:ext cx="1962150" cy="344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5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 – 7</a:t>
            </a:r>
            <a:br>
              <a:rPr lang="cs-CZ" sz="2000" dirty="0"/>
            </a:br>
            <a:r>
              <a:rPr lang="cs-CZ" sz="2000" b="1" dirty="0" smtClean="0"/>
              <a:t>Rozpoznání </a:t>
            </a:r>
            <a:r>
              <a:rPr lang="cs-CZ" sz="2000" b="1" dirty="0"/>
              <a:t>přítomnosti nebezpečné látky, určení nebezpečí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752" y="1554163"/>
            <a:ext cx="728089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2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lang="cs-CZ" sz="900" dirty="0" smtClean="0"/>
              <a:t>7.1</a:t>
            </a:r>
            <a:endParaRPr lang="cs-CZ" sz="9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900" y="1559719"/>
            <a:ext cx="70866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9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lang="cs-CZ" sz="900" dirty="0" smtClean="0"/>
              <a:t>7.2</a:t>
            </a:r>
            <a:endParaRPr lang="cs-CZ" sz="9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700" y="1612106"/>
            <a:ext cx="6477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000" dirty="0"/>
              <a:t>K – 8</a:t>
            </a:r>
            <a:br>
              <a:rPr lang="cs-CZ" sz="2000" dirty="0"/>
            </a:br>
            <a:r>
              <a:rPr lang="cs-CZ" sz="2000" b="1" dirty="0" smtClean="0"/>
              <a:t>Principy </a:t>
            </a:r>
            <a:r>
              <a:rPr lang="cs-CZ" sz="2000" b="1" dirty="0"/>
              <a:t>ochrany zdraví na místě zásahu, nebezpečí na místě zásahu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8469" y="1554163"/>
            <a:ext cx="68794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cs-CZ" sz="900" dirty="0" smtClean="0"/>
              <a:t>8.2</a:t>
            </a:r>
            <a:endParaRPr lang="cs-CZ" sz="9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401" y="1554163"/>
            <a:ext cx="580559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0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lang="cs-CZ" sz="900" dirty="0" smtClean="0"/>
              <a:t>8.3</a:t>
            </a:r>
            <a:endParaRPr lang="cs-CZ" sz="9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7297" y="1554163"/>
            <a:ext cx="644180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/>
          </a:bodyPr>
          <a:lstStyle/>
          <a:p>
            <a:r>
              <a:rPr lang="cs-CZ" sz="900" dirty="0" smtClean="0"/>
              <a:t>8.1</a:t>
            </a:r>
            <a:endParaRPr lang="cs-CZ" sz="9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12" y="1616869"/>
            <a:ext cx="70389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9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/>
          </a:bodyPr>
          <a:lstStyle/>
          <a:p>
            <a:r>
              <a:rPr lang="cs-CZ" sz="900" dirty="0" smtClean="0"/>
              <a:t>8.2</a:t>
            </a:r>
            <a:endParaRPr lang="cs-CZ" sz="9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742" y="1554163"/>
            <a:ext cx="667491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8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761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16" y="1052736"/>
            <a:ext cx="64484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92" y="332656"/>
            <a:ext cx="5553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985963"/>
            <a:ext cx="5067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01" y="2947988"/>
            <a:ext cx="64674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- 1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069160"/>
          </a:xfrm>
        </p:spPr>
        <p:txBody>
          <a:bodyPr>
            <a:normAutofit lnSpcReduction="10000"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OSOBNÍ </a:t>
            </a:r>
            <a:r>
              <a:rPr lang="cs-CZ" sz="1400" b="1" dirty="0">
                <a:solidFill>
                  <a:srgbClr val="FF0000"/>
                </a:solidFill>
              </a:rPr>
              <a:t>VÝSTROJ A VÝZBROJ HASIČE, OCHRANNÉ </a:t>
            </a:r>
            <a:r>
              <a:rPr lang="cs-CZ" sz="1400" b="1" dirty="0" smtClean="0">
                <a:solidFill>
                  <a:srgbClr val="FF0000"/>
                </a:solidFill>
              </a:rPr>
              <a:t>VLASTNOSTI</a:t>
            </a:r>
          </a:p>
          <a:p>
            <a:endParaRPr lang="cs-CZ" sz="1400" b="1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Jednovrstvé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400" dirty="0"/>
              <a:t>Jsou určeny pro ochranu hasičů při požárech nebo technických zásazích ve venkovním prostředí. Kalhoty a kabát jsou vyrobeny z materiálu se sníženou hořlavostí. Mají bezpečnostní prvky, </a:t>
            </a:r>
            <a:r>
              <a:rPr lang="cs-CZ" sz="1400" dirty="0" smtClean="0"/>
              <a:t>které </a:t>
            </a:r>
            <a:r>
              <a:rPr lang="cs-CZ" sz="1400" dirty="0"/>
              <a:t>nabízí vyšší bezpečnostní komfort při práci a </a:t>
            </a:r>
            <a:r>
              <a:rPr lang="cs-CZ" sz="1400" dirty="0" smtClean="0"/>
              <a:t>také </a:t>
            </a:r>
            <a:r>
              <a:rPr lang="cs-CZ" sz="1400" dirty="0"/>
              <a:t>snižují riziko přehřátí hasiče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         - Třívrstvé:</a:t>
            </a: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/>
              <a:t>Slouží k vyšší ochraně hasiče před nadměrným teplem, chladem a nepříznivými povětrnostními </a:t>
            </a:r>
            <a:r>
              <a:rPr lang="cs-CZ" sz="1400" dirty="0" smtClean="0"/>
              <a:t>podmínkami </a:t>
            </a:r>
            <a:r>
              <a:rPr lang="cs-CZ" sz="1400" dirty="0"/>
              <a:t>(déšť, sníh). Sestavuje se ze specificky střiženého kabátu a </a:t>
            </a:r>
            <a:r>
              <a:rPr lang="cs-CZ" sz="1400" dirty="0" smtClean="0"/>
              <a:t>kalhot.</a:t>
            </a:r>
          </a:p>
          <a:p>
            <a:r>
              <a:rPr lang="cs-CZ" sz="1400" dirty="0" smtClean="0"/>
              <a:t>Funkce </a:t>
            </a:r>
            <a:r>
              <a:rPr lang="cs-CZ" sz="1400" dirty="0"/>
              <a:t>vrstev:</a:t>
            </a:r>
          </a:p>
          <a:p>
            <a:r>
              <a:rPr lang="cs-CZ" sz="1400" dirty="0"/>
              <a:t> </a:t>
            </a:r>
            <a:r>
              <a:rPr lang="cs-CZ" sz="1400" dirty="0" smtClean="0"/>
              <a:t>Vnější </a:t>
            </a:r>
            <a:r>
              <a:rPr lang="cs-CZ" sz="1400" dirty="0"/>
              <a:t>vrstva zajišťuje odolnost proti roztržení, řezu, propíchnutí a propálení</a:t>
            </a:r>
            <a:r>
              <a:rPr lang="cs-CZ" sz="1400" dirty="0" smtClean="0"/>
              <a:t>. Střední </a:t>
            </a:r>
            <a:r>
              <a:rPr lang="cs-CZ" sz="1400" dirty="0"/>
              <a:t>vrstva zabraňuje vniknutí vlhkosti zvenčí a zároveň </a:t>
            </a:r>
          </a:p>
          <a:p>
            <a:r>
              <a:rPr lang="cs-CZ" sz="1400" dirty="0"/>
              <a:t>odvádí vlhko (pot) zevnitř oděvu. Tvoří tedy tzv. vlhkostní barieru</a:t>
            </a:r>
            <a:r>
              <a:rPr lang="cs-CZ" sz="1400" dirty="0" smtClean="0"/>
              <a:t>. Vnitřní </a:t>
            </a:r>
            <a:r>
              <a:rPr lang="cs-CZ" sz="1400" dirty="0"/>
              <a:t>vrstva má funkci tepelné bariéry, chrání tělo hasiče a zajišťuje komfort při práci.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pPr marL="0" indent="0">
              <a:buNone/>
            </a:pPr>
            <a:endParaRPr lang="cs-CZ" sz="1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648394"/>
              </p:ext>
            </p:extLst>
          </p:nvPr>
        </p:nvGraphicFramePr>
        <p:xfrm>
          <a:off x="899592" y="2132856"/>
          <a:ext cx="6264696" cy="1008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3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cs-CZ" sz="1100" dirty="0">
                          <a:effectLst/>
                        </a:rPr>
                        <a:t>Zásahový oděv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cs-CZ" sz="1100" dirty="0">
                          <a:effectLst/>
                        </a:rPr>
                        <a:t>Kukla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cs-CZ" sz="1100" dirty="0">
                          <a:effectLst/>
                        </a:rPr>
                        <a:t>Zásahové rukavice a obuv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cs-CZ" sz="1100" dirty="0">
                          <a:effectLst/>
                        </a:rPr>
                        <a:t>Zásahová přilba</a:t>
                      </a:r>
                      <a:endParaRPr lang="cs-CZ" sz="1200" dirty="0">
                        <a:effectLst/>
                      </a:endParaRPr>
                    </a:p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36195" marB="36195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cs-CZ" sz="1100" dirty="0">
                          <a:effectLst/>
                        </a:rPr>
                        <a:t>IDP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cs-CZ" sz="1100" dirty="0">
                          <a:effectLst/>
                        </a:rPr>
                        <a:t>pracovní polohovací pás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cs-CZ" sz="1100" dirty="0">
                          <a:effectLst/>
                        </a:rPr>
                        <a:t>hasičská sekyrka</a:t>
                      </a:r>
                      <a:endParaRPr lang="cs-CZ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cs-CZ" sz="1100" dirty="0">
                          <a:effectLst/>
                        </a:rPr>
                        <a:t>návody od </a:t>
                      </a:r>
                      <a:r>
                        <a:rPr lang="cs-CZ" sz="1100" dirty="0" smtClean="0">
                          <a:effectLst/>
                        </a:rPr>
                        <a:t>OOP</a:t>
                      </a:r>
                    </a:p>
                  </a:txBody>
                  <a:tcPr marL="44450" marR="44450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3694923" y="3244334"/>
            <a:ext cx="1722203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cs-CZ" dirty="0" smtClean="0"/>
              <a:t>Ochranné oděvy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6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825" y="1945481"/>
            <a:ext cx="6762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6960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0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167" y="6309320"/>
            <a:ext cx="8229600" cy="3085803"/>
          </a:xfrm>
        </p:spPr>
        <p:txBody>
          <a:bodyPr>
            <a:normAutofit/>
          </a:bodyPr>
          <a:lstStyle/>
          <a:p>
            <a:r>
              <a:rPr lang="cs-CZ" sz="900" dirty="0" smtClean="0"/>
              <a:t>K - 8</a:t>
            </a:r>
            <a:endParaRPr lang="cs-CZ" sz="9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42" y="1052736"/>
            <a:ext cx="73342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1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1500"/>
          </a:xfrm>
        </p:spPr>
        <p:txBody>
          <a:bodyPr>
            <a:normAutofit/>
          </a:bodyPr>
          <a:lstStyle/>
          <a:p>
            <a:r>
              <a:rPr lang="cs-CZ" sz="900" dirty="0" smtClean="0"/>
              <a:t>8</a:t>
            </a:r>
            <a:endParaRPr lang="cs-CZ" sz="9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727" y="1554163"/>
            <a:ext cx="685494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8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625" y="1735931"/>
            <a:ext cx="69151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4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950" y="2759869"/>
            <a:ext cx="7048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4865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1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374" y="3573016"/>
            <a:ext cx="68199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49" y="302105"/>
            <a:ext cx="69151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4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8287" y="3933056"/>
            <a:ext cx="64674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8008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0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"/>
          </a:xfrm>
        </p:spPr>
        <p:txBody>
          <a:bodyPr>
            <a:normAutofit fontScale="90000"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627" y="3068960"/>
            <a:ext cx="70580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90" y="332656"/>
            <a:ext cx="6858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0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921"/>
            <a:ext cx="8363272" cy="477767"/>
          </a:xfrm>
        </p:spPr>
        <p:txBody>
          <a:bodyPr>
            <a:norm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5" y="4365104"/>
            <a:ext cx="62960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3" y="174080"/>
            <a:ext cx="6953250" cy="38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2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6783"/>
            <a:ext cx="8229600" cy="1198290"/>
          </a:xfrm>
        </p:spPr>
        <p:txBody>
          <a:bodyPr>
            <a:norm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781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74" y="260648"/>
            <a:ext cx="46386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67437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3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1323528"/>
            <a:ext cx="8229600" cy="216024"/>
          </a:xfrm>
        </p:spPr>
        <p:txBody>
          <a:bodyPr>
            <a:norm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480720"/>
          </a:xfrm>
        </p:spPr>
        <p:txBody>
          <a:bodyPr>
            <a:normAutofit/>
          </a:bodyPr>
          <a:lstStyle/>
          <a:p>
            <a:r>
              <a:rPr lang="cs-CZ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cs-CZ" sz="1400" dirty="0" smtClean="0">
                <a:solidFill>
                  <a:schemeClr val="bg2">
                    <a:lumMod val="25000"/>
                  </a:schemeClr>
                </a:solidFill>
              </a:rPr>
              <a:t>Ošetřování a kontroly ochranných oděvů pro hasiče:</a:t>
            </a:r>
          </a:p>
          <a:p>
            <a:endParaRPr lang="cs-CZ" sz="1400" dirty="0"/>
          </a:p>
          <a:p>
            <a:r>
              <a:rPr lang="cs-CZ" sz="1400" dirty="0"/>
              <a:t>Postupuje se vždy v souladu s návodem výrobce</a:t>
            </a:r>
            <a:r>
              <a:rPr lang="cs-CZ" sz="1400" dirty="0" smtClean="0"/>
              <a:t>. Např</a:t>
            </a:r>
            <a:r>
              <a:rPr lang="cs-CZ" sz="1400" dirty="0"/>
              <a:t>. hrubé nečistoty se odstraní kartáčem. Oděv se vypere ve vlažné vodě a nechá se vysušit, každý 5. prací cyklus je třeba oděv impregnovat. 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dirty="0">
                <a:solidFill>
                  <a:schemeClr val="accent6"/>
                </a:solidFill>
              </a:rPr>
              <a:t>Přilba pro </a:t>
            </a:r>
            <a:r>
              <a:rPr lang="cs-CZ" sz="1400" dirty="0" smtClean="0">
                <a:solidFill>
                  <a:schemeClr val="accent6"/>
                </a:solidFill>
              </a:rPr>
              <a:t>hasiče</a:t>
            </a:r>
          </a:p>
          <a:p>
            <a:r>
              <a:rPr lang="cs-CZ" sz="1400" dirty="0"/>
              <a:t>Slouží k ochraně hlavy hasiče před mechanickými, tepelnými, </a:t>
            </a:r>
            <a:r>
              <a:rPr lang="cs-CZ" sz="1400" dirty="0" smtClean="0"/>
              <a:t>chemickými </a:t>
            </a:r>
            <a:r>
              <a:rPr lang="cs-CZ" sz="1400" dirty="0"/>
              <a:t>vlivy a před úrazem elektrickým proudem. Upevnění přilby </a:t>
            </a:r>
            <a:r>
              <a:rPr lang="cs-CZ" sz="1400" dirty="0" smtClean="0"/>
              <a:t>je </a:t>
            </a:r>
            <a:r>
              <a:rPr lang="cs-CZ" sz="1400" dirty="0"/>
              <a:t>zajištěno pomocí nastavitelného náhlavního systému a komfort usazení zajišťuje pružný opěrný mechanismus uvnitř přilby. Speciální mechanismy po stranách některých přileb slouží k rychlému nasazení a upnutí ochranné masky bez nutnosti sejmutí přilby. Přilby jsou dále vybaveny ochranným štítem, brýlemi a zátylníkem (chráničem </a:t>
            </a:r>
            <a:r>
              <a:rPr lang="cs-CZ" sz="1400" dirty="0" smtClean="0"/>
              <a:t>šíje) </a:t>
            </a:r>
            <a:r>
              <a:rPr lang="cs-CZ" sz="1400" dirty="0"/>
              <a:t>a držákem pro uchycení svítilny. Mohou být vybaveny zařízením pro uchycení komunikačního zařízení.</a:t>
            </a:r>
          </a:p>
          <a:p>
            <a:endParaRPr lang="cs-CZ" sz="1400" dirty="0" smtClean="0"/>
          </a:p>
          <a:p>
            <a:r>
              <a:rPr lang="cs-CZ" sz="1400" dirty="0">
                <a:solidFill>
                  <a:schemeClr val="accent6"/>
                </a:solidFill>
              </a:rPr>
              <a:t>Ošetřování a kontroly přileb</a:t>
            </a:r>
            <a:r>
              <a:rPr lang="cs-CZ" sz="1400" dirty="0" smtClean="0">
                <a:solidFill>
                  <a:schemeClr val="accent6"/>
                </a:solidFill>
              </a:rPr>
              <a:t>:</a:t>
            </a:r>
          </a:p>
          <a:p>
            <a:endParaRPr lang="cs-CZ" sz="1400" dirty="0"/>
          </a:p>
          <a:p>
            <a:r>
              <a:rPr lang="cs-CZ" sz="1400" dirty="0"/>
              <a:t>Přilba se umyje vlažnou vodou s detergentem. Při zásahu na únik chemických nebo radiačních látek se provádí dekontaminace. Kontroly: při střídání směn, po zásahu, 1 x za šest měsíců.</a:t>
            </a:r>
          </a:p>
          <a:p>
            <a:r>
              <a:rPr lang="cs-CZ" sz="1400" dirty="0"/>
              <a:t>Kontroluje se vizuální stav přilby a funkce upínacích elementů.</a:t>
            </a:r>
          </a:p>
          <a:p>
            <a:endParaRPr lang="cs-CZ" sz="1400" dirty="0" smtClean="0"/>
          </a:p>
          <a:p>
            <a:r>
              <a:rPr lang="cs-CZ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Kukla </a:t>
            </a:r>
            <a:r>
              <a:rPr lang="cs-CZ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 </a:t>
            </a:r>
            <a:r>
              <a:rPr lang="cs-CZ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hasiče</a:t>
            </a:r>
          </a:p>
          <a:p>
            <a:endParaRPr lang="cs-CZ" sz="1400" dirty="0"/>
          </a:p>
          <a:p>
            <a:r>
              <a:rPr lang="cs-CZ" sz="1400" dirty="0"/>
              <a:t>Kukla je ochranný prostředek sloužící ke krytí částí těla, které nejsou dostatečně </a:t>
            </a:r>
          </a:p>
          <a:p>
            <a:r>
              <a:rPr lang="cs-CZ" sz="1400" dirty="0"/>
              <a:t>chráněny oděvem a přilbou. Chrání tyto části nejen proti sálavému teplu, ale i </a:t>
            </a:r>
          </a:p>
          <a:p>
            <a:r>
              <a:rPr lang="cs-CZ" sz="1400" dirty="0"/>
              <a:t>proti nepříznivým povětrnostním vlivům. Je vyrobena ze samozhášivého materiálu.</a:t>
            </a:r>
          </a:p>
          <a:p>
            <a:r>
              <a:rPr lang="cs-CZ" sz="1400" dirty="0"/>
              <a:t>Ošetření: vyprání a vysušení. Kontrola: po každém zásahu (vizuálně).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694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279432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1449" y="2371725"/>
            <a:ext cx="62865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5341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2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0596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5962" y="2845594"/>
            <a:ext cx="53244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66389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5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1263" y="1554163"/>
            <a:ext cx="607387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0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16024"/>
          </a:xfrm>
        </p:spPr>
        <p:txBody>
          <a:bodyPr>
            <a:norm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312" y="1707356"/>
            <a:ext cx="65817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0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288032"/>
          </a:xfrm>
        </p:spPr>
        <p:txBody>
          <a:bodyPr>
            <a:normAutofit/>
          </a:bodyPr>
          <a:lstStyle/>
          <a:p>
            <a:r>
              <a:rPr lang="cs-CZ" sz="800" dirty="0" smtClean="0"/>
              <a:t>8.8</a:t>
            </a:r>
            <a:endParaRPr lang="cs-CZ" sz="8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4227" y="1554163"/>
            <a:ext cx="644794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/>
          </a:bodyPr>
          <a:lstStyle/>
          <a:p>
            <a:r>
              <a:rPr lang="cs-CZ" sz="800" dirty="0" smtClean="0"/>
              <a:t>8.10</a:t>
            </a:r>
            <a:endParaRPr lang="cs-CZ" sz="8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994" y="1554163"/>
            <a:ext cx="66184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/>
          </a:bodyPr>
          <a:lstStyle/>
          <a:p>
            <a:r>
              <a:rPr lang="cs-CZ" sz="900" dirty="0" smtClean="0"/>
              <a:t>8.10</a:t>
            </a:r>
            <a:endParaRPr lang="cs-CZ" sz="900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769" y="1554163"/>
            <a:ext cx="62488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lang="cs-CZ" sz="900" dirty="0" smtClean="0"/>
              <a:t>8</a:t>
            </a:r>
            <a:endParaRPr lang="cs-CZ" sz="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Upozornit</a:t>
            </a:r>
            <a:r>
              <a:rPr lang="cs-CZ" dirty="0" smtClean="0"/>
              <a:t> na nebezpečí udušení, psychického a fyzického vyčerpání, přehřátí organismu, úraz el. proudem, utonutí, zasypání a zavalení, ztráta orientace, zhroucení konstrukcí budov…, zvířata,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0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-240364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4624"/>
            <a:ext cx="8229600" cy="5937523"/>
          </a:xfrm>
        </p:spPr>
        <p:txBody>
          <a:bodyPr>
            <a:normAutofit/>
          </a:bodyPr>
          <a:lstStyle/>
          <a:p>
            <a:r>
              <a:rPr lang="cs-CZ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Ochranná obuv pro hasiče</a:t>
            </a:r>
            <a:r>
              <a:rPr lang="cs-CZ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</a:p>
          <a:p>
            <a:endParaRPr lang="cs-CZ" sz="1200" dirty="0"/>
          </a:p>
          <a:p>
            <a:r>
              <a:rPr lang="cs-CZ" sz="1200" dirty="0"/>
              <a:t>Mimo jiné musí poskytovat ochranu před promáčením, tepelnými a mechanickými </a:t>
            </a:r>
            <a:r>
              <a:rPr lang="cs-CZ" sz="1200" dirty="0" err="1"/>
              <a:t>účinky,ropnými</a:t>
            </a:r>
            <a:r>
              <a:rPr lang="cs-CZ" sz="1200" dirty="0"/>
              <a:t> produkty, neagresivními chemickými látkami a povětrnostními </a:t>
            </a:r>
            <a:r>
              <a:rPr lang="cs-CZ" sz="1200" dirty="0" smtClean="0"/>
              <a:t>vlivy</a:t>
            </a:r>
          </a:p>
          <a:p>
            <a:endParaRPr lang="cs-CZ" sz="1200" dirty="0"/>
          </a:p>
          <a:p>
            <a:r>
              <a:rPr lang="cs-CZ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Ošetření obuvi: </a:t>
            </a:r>
          </a:p>
          <a:p>
            <a:r>
              <a:rPr lang="cs-CZ" sz="1200" dirty="0"/>
              <a:t>dle pokynu výrobce, odstranění hrubých nečistot z povrchu obuvi a z podrážek , umytí a vysušení. Následuje ošetření obuvi impregnačním prostředkem. Kontrola:</a:t>
            </a:r>
          </a:p>
          <a:p>
            <a:r>
              <a:rPr lang="cs-CZ" sz="1200" dirty="0"/>
              <a:t>při střídání směn, po každém ošetření obuvi</a:t>
            </a:r>
            <a:r>
              <a:rPr lang="cs-CZ" sz="1200" dirty="0" smtClean="0"/>
              <a:t>.</a:t>
            </a:r>
          </a:p>
          <a:p>
            <a:endParaRPr lang="cs-CZ" sz="1200" dirty="0"/>
          </a:p>
          <a:p>
            <a:r>
              <a:rPr lang="cs-CZ" sz="1200" dirty="0">
                <a:solidFill>
                  <a:schemeClr val="accent2"/>
                </a:solidFill>
              </a:rPr>
              <a:t>Ochranné rukavice pro hasiče</a:t>
            </a:r>
          </a:p>
          <a:p>
            <a:r>
              <a:rPr lang="cs-CZ" sz="1200" dirty="0"/>
              <a:t> </a:t>
            </a:r>
            <a:r>
              <a:rPr lang="cs-CZ" sz="1200" dirty="0" smtClean="0"/>
              <a:t>Jedná </a:t>
            </a:r>
            <a:r>
              <a:rPr lang="cs-CZ" sz="1200" dirty="0"/>
              <a:t>se o ochranu před účinky otevřeného plamene, kontaktnímu a sálavému teplu, průniku vody a také proti mechanickým poškozením (proříznutí , propíchnutí, odření). </a:t>
            </a:r>
            <a:r>
              <a:rPr lang="cs-CZ" sz="1200" dirty="0" smtClean="0"/>
              <a:t>Nevýhodou </a:t>
            </a:r>
            <a:r>
              <a:rPr lang="cs-CZ" sz="1200" dirty="0"/>
              <a:t>zásahových rukavic je omezení citlivosti. </a:t>
            </a:r>
            <a:endParaRPr lang="cs-CZ" sz="1200" dirty="0" smtClean="0"/>
          </a:p>
          <a:p>
            <a:r>
              <a:rPr lang="cs-CZ" sz="1200" dirty="0"/>
              <a:t>Údržba spočívá v řádném mechanickém čištění a vysušení, kontrola spočívá ve vizuální prohlídce, nesmí být tepelně či mechanicky poškozeny.</a:t>
            </a:r>
          </a:p>
          <a:p>
            <a:r>
              <a:rPr lang="cs-CZ" sz="1200" dirty="0"/>
              <a:t> </a:t>
            </a:r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566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- 2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2"/>
                </a:solidFill>
              </a:rPr>
              <a:t>N</a:t>
            </a:r>
            <a:r>
              <a:rPr lang="cs-CZ" sz="2400" dirty="0" smtClean="0">
                <a:solidFill>
                  <a:schemeClr val="accent2"/>
                </a:solidFill>
              </a:rPr>
              <a:t>astupování </a:t>
            </a:r>
            <a:r>
              <a:rPr lang="cs-CZ" sz="2400" dirty="0">
                <a:solidFill>
                  <a:schemeClr val="accent2"/>
                </a:solidFill>
              </a:rPr>
              <a:t>do vozidla při výjezdu jednotky, jízda k </a:t>
            </a:r>
            <a:r>
              <a:rPr lang="cs-CZ" sz="2400" dirty="0" smtClean="0">
                <a:solidFill>
                  <a:schemeClr val="accent2"/>
                </a:solidFill>
              </a:rPr>
              <a:t>zásahu</a:t>
            </a:r>
          </a:p>
          <a:p>
            <a:endParaRPr lang="cs-CZ" sz="1400" dirty="0" smtClean="0"/>
          </a:p>
          <a:p>
            <a:pPr lvl="0"/>
            <a:r>
              <a:rPr lang="cs-CZ" sz="1400" dirty="0" smtClean="0"/>
              <a:t>Hasič </a:t>
            </a:r>
            <a:r>
              <a:rPr lang="cs-CZ" sz="1400" dirty="0"/>
              <a:t>nastupuje vybaven OOP určenými velitelem  jednotky dle druhu zásahu</a:t>
            </a:r>
          </a:p>
          <a:p>
            <a:pPr lvl="0"/>
            <a:r>
              <a:rPr lang="cs-CZ" sz="1400" dirty="0"/>
              <a:t>Hasič nastupuje do vozidla při jeho stání (je zakázáno nastupovat za jízdy!!!)</a:t>
            </a:r>
          </a:p>
          <a:p>
            <a:pPr lvl="0"/>
            <a:r>
              <a:rPr lang="cs-CZ" sz="1400" dirty="0"/>
              <a:t>Při nastupování se drží vhodných části vozidla (hrozí nebezpečí pádu)</a:t>
            </a:r>
          </a:p>
          <a:p>
            <a:pPr lvl="0"/>
            <a:r>
              <a:rPr lang="cs-CZ" sz="1400" dirty="0"/>
              <a:t>Hasiči dbají na to, aby dveře byly řádně zavřené (včetně oken</a:t>
            </a:r>
            <a:r>
              <a:rPr lang="cs-CZ" sz="1400" dirty="0" smtClean="0"/>
              <a:t>)</a:t>
            </a:r>
          </a:p>
          <a:p>
            <a:pPr marL="0" lvl="0" indent="0">
              <a:buNone/>
            </a:pPr>
            <a:endParaRPr lang="cs-CZ" sz="1400" dirty="0"/>
          </a:p>
          <a:p>
            <a:r>
              <a:rPr lang="cs-CZ" sz="1400" dirty="0"/>
              <a:t>I když výstražné zařízení umožňuje výjimky z určitých ustanovení zákona o silničním provozu, musíme čekat, že ostatní nemusejí zareagovat jak mají. Všichni hasiči musí mít přilbu (kromě strojníka)</a:t>
            </a:r>
          </a:p>
          <a:p>
            <a:r>
              <a:rPr lang="cs-CZ" sz="1400" dirty="0"/>
              <a:t>Pokud hasiči nepoužijí bezpečnostní pás, je potřeba se držet a reagovat na dopravní provoz při jízdě k </a:t>
            </a:r>
            <a:r>
              <a:rPr lang="cs-CZ" sz="1400" dirty="0" smtClean="0"/>
              <a:t>zásahu, změna </a:t>
            </a:r>
            <a:r>
              <a:rPr lang="cs-CZ" sz="1400" dirty="0"/>
              <a:t>směru (křižovatka, vyhýbací manévr) , prudké brzdění atd.</a:t>
            </a:r>
          </a:p>
          <a:p>
            <a:r>
              <a:rPr lang="cs-CZ" sz="1400" dirty="0">
                <a:solidFill>
                  <a:schemeClr val="accent2"/>
                </a:solidFill>
              </a:rPr>
              <a:t>Hasič při jízdě:</a:t>
            </a:r>
          </a:p>
          <a:p>
            <a:r>
              <a:rPr lang="cs-CZ" sz="1400" dirty="0"/>
              <a:t>dostrojuje se  OOP dle pokynů velitele jednotky</a:t>
            </a:r>
          </a:p>
          <a:p>
            <a:r>
              <a:rPr lang="cs-CZ" sz="1400" dirty="0"/>
              <a:t>Řídí se pokyny velitele jednotky</a:t>
            </a:r>
          </a:p>
          <a:p>
            <a:r>
              <a:rPr lang="cs-CZ" sz="1400" dirty="0"/>
              <a:t>Sleduje okolí z důvodu jiné mimořádné události</a:t>
            </a:r>
          </a:p>
          <a:p>
            <a:r>
              <a:rPr lang="cs-CZ" sz="1400" dirty="0"/>
              <a:t>Sleduje okolí z důvodu dohledání místa zásahu</a:t>
            </a:r>
          </a:p>
          <a:p>
            <a:r>
              <a:rPr lang="cs-CZ" sz="1400" dirty="0"/>
              <a:t>Neomezuje strojníka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654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- 3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</a:t>
            </a:r>
            <a:r>
              <a:rPr lang="cs-CZ" dirty="0" smtClean="0">
                <a:solidFill>
                  <a:srgbClr val="FF0000"/>
                </a:solidFill>
              </a:rPr>
              <a:t>ystupování </a:t>
            </a:r>
            <a:r>
              <a:rPr lang="cs-CZ" dirty="0">
                <a:solidFill>
                  <a:srgbClr val="FF0000"/>
                </a:solidFill>
              </a:rPr>
              <a:t>z </a:t>
            </a:r>
            <a:r>
              <a:rPr lang="cs-CZ" dirty="0" smtClean="0">
                <a:solidFill>
                  <a:srgbClr val="FF0000"/>
                </a:solidFill>
              </a:rPr>
              <a:t>vozidla</a:t>
            </a:r>
          </a:p>
          <a:p>
            <a:pPr lvl="0"/>
            <a:r>
              <a:rPr lang="cs-CZ" sz="1400" dirty="0"/>
              <a:t>Hasič vystupuje z vozidla jen na pokyn velitele </a:t>
            </a:r>
            <a:r>
              <a:rPr lang="cs-CZ" sz="1400" dirty="0" smtClean="0"/>
              <a:t>jednotky </a:t>
            </a:r>
            <a:r>
              <a:rPr lang="cs-CZ" sz="1400" dirty="0"/>
              <a:t>(po zastavení vozidla)</a:t>
            </a:r>
          </a:p>
          <a:p>
            <a:pPr lvl="0"/>
            <a:r>
              <a:rPr lang="cs-CZ" sz="1400" dirty="0"/>
              <a:t>Než vystoupíš, rozhlédni se!!!</a:t>
            </a:r>
          </a:p>
          <a:p>
            <a:pPr lvl="0"/>
            <a:r>
              <a:rPr lang="cs-CZ" sz="1400" dirty="0"/>
              <a:t>POZOR na otevření dveří do jízdní dráhy</a:t>
            </a:r>
          </a:p>
          <a:p>
            <a:pPr lvl="0"/>
            <a:r>
              <a:rPr lang="cs-CZ" sz="1400" dirty="0"/>
              <a:t>Při vystupování se drž, vlivem OOP a IDP můžeš spadnout</a:t>
            </a:r>
          </a:p>
          <a:p>
            <a:pPr lvl="0"/>
            <a:r>
              <a:rPr lang="cs-CZ" sz="1400" dirty="0"/>
              <a:t>Pozor na kluzkou plochu (led, bláto, sníh...)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Z </a:t>
            </a:r>
            <a:r>
              <a:rPr lang="cs-CZ" sz="1400" dirty="0">
                <a:solidFill>
                  <a:srgbClr val="FF0000"/>
                </a:solidFill>
              </a:rPr>
              <a:t>vozidla nevyskakuj –hrozí poškození páteře, kolen, kotníků!!!</a:t>
            </a:r>
          </a:p>
          <a:p>
            <a:r>
              <a:rPr lang="cs-CZ" sz="1400" dirty="0"/>
              <a:t>Pokud zasahuješ u dopravní nehody (resp. na pozemní komunikaci), obleč si před výstupem z vozidla reflexní vestu</a:t>
            </a:r>
          </a:p>
          <a:p>
            <a:r>
              <a:rPr lang="cs-CZ" sz="1400" dirty="0"/>
              <a:t>Pozor na úzké komunikace s příkopy na obou stranách!!!</a:t>
            </a:r>
          </a:p>
          <a:p>
            <a:r>
              <a:rPr lang="cs-CZ" sz="1400" dirty="0"/>
              <a:t>Vystupuješ-li poslední ze své strany vozidla, zavři za sebou dveře</a:t>
            </a:r>
          </a:p>
          <a:p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0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 -4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Z</a:t>
            </a:r>
            <a:r>
              <a:rPr lang="cs-CZ" sz="2400" dirty="0" smtClean="0"/>
              <a:t>působ </a:t>
            </a:r>
            <a:r>
              <a:rPr lang="cs-CZ" sz="2400" dirty="0"/>
              <a:t>označování prostor s tlakovými nádobami, RA-látkami,   míst, kde hrozí nebezpečí úrazu elektrickým </a:t>
            </a:r>
            <a:r>
              <a:rPr lang="cs-CZ" sz="2400" dirty="0" smtClean="0"/>
              <a:t>proudem</a:t>
            </a:r>
          </a:p>
          <a:p>
            <a:endParaRPr lang="cs-CZ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844824"/>
            <a:ext cx="681037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1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891480"/>
            <a:ext cx="8229600" cy="288032"/>
          </a:xfrm>
        </p:spPr>
        <p:txBody>
          <a:bodyPr>
            <a:normAutofit/>
          </a:bodyPr>
          <a:lstStyle/>
          <a:p>
            <a:r>
              <a:rPr lang="cs-CZ" sz="800" dirty="0" smtClean="0"/>
              <a:t>4.1</a:t>
            </a:r>
            <a:endParaRPr lang="cs-CZ" sz="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262" y="1654969"/>
            <a:ext cx="66198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4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293</TotalTime>
  <Words>502</Words>
  <Application>Microsoft Office PowerPoint</Application>
  <PresentationFormat>Předvádění na obrazovce (4:3)</PresentationFormat>
  <Paragraphs>151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Franklin Gothic Book</vt:lpstr>
      <vt:lpstr>Franklin Gothic Medium</vt:lpstr>
      <vt:lpstr>Symbol</vt:lpstr>
      <vt:lpstr>Times New Roman</vt:lpstr>
      <vt:lpstr>Wingdings 2</vt:lpstr>
      <vt:lpstr>Cesta</vt:lpstr>
      <vt:lpstr>Školení JSDH Únanov</vt:lpstr>
      <vt:lpstr>OCHRANA ZDRAVÍ A ŽIVOTA HASIČE</vt:lpstr>
      <vt:lpstr>K - 1</vt:lpstr>
      <vt:lpstr>1</vt:lpstr>
      <vt:lpstr>Prezentace aplikace PowerPoint</vt:lpstr>
      <vt:lpstr>K - 2</vt:lpstr>
      <vt:lpstr>K - 3</vt:lpstr>
      <vt:lpstr>K -4 </vt:lpstr>
      <vt:lpstr>4.1</vt:lpstr>
      <vt:lpstr>4.2</vt:lpstr>
      <vt:lpstr>4.3</vt:lpstr>
      <vt:lpstr>Označení RA - látek</vt:lpstr>
      <vt:lpstr>K - 5</vt:lpstr>
      <vt:lpstr>Vozidla ADR</vt:lpstr>
      <vt:lpstr>5.1</vt:lpstr>
      <vt:lpstr>5.2</vt:lpstr>
      <vt:lpstr>5.3</vt:lpstr>
      <vt:lpstr>5.4</vt:lpstr>
      <vt:lpstr>5.5</vt:lpstr>
      <vt:lpstr>K – 6  způsob označování hlavních uzávěrů a vypínačů energií</vt:lpstr>
      <vt:lpstr>K – 7 Rozpoznání přítomnosti nebezpečné látky, určení nebezpečí</vt:lpstr>
      <vt:lpstr>7.1</vt:lpstr>
      <vt:lpstr>7.2</vt:lpstr>
      <vt:lpstr>K – 8 Principy ochrany zdraví na místě zásahu, nebezpečí na místě zásahu</vt:lpstr>
      <vt:lpstr>8.2</vt:lpstr>
      <vt:lpstr>8.3</vt:lpstr>
      <vt:lpstr>8.1</vt:lpstr>
      <vt:lpstr>8.2</vt:lpstr>
      <vt:lpstr>Prezentace aplikace PowerPoint</vt:lpstr>
      <vt:lpstr>Prezentace aplikace PowerPoint</vt:lpstr>
      <vt:lpstr>Prezentace aplikace PowerPoint</vt:lpstr>
      <vt:lpstr>8</vt:lpstr>
      <vt:lpstr>8</vt:lpstr>
      <vt:lpstr>Prezentace aplikace PowerPoint</vt:lpstr>
      <vt:lpstr>Prezentace aplikace PowerPoint</vt:lpstr>
      <vt:lpstr>Prezentace aplikace PowerPoint</vt:lpstr>
      <vt:lpstr>8</vt:lpstr>
      <vt:lpstr>8</vt:lpstr>
      <vt:lpstr>8</vt:lpstr>
      <vt:lpstr>Prezentace aplikace PowerPoint</vt:lpstr>
      <vt:lpstr>Prezentace aplikace PowerPoint</vt:lpstr>
      <vt:lpstr>8</vt:lpstr>
      <vt:lpstr>8</vt:lpstr>
      <vt:lpstr>8.8</vt:lpstr>
      <vt:lpstr>8.10</vt:lpstr>
      <vt:lpstr>8.10</vt:lpstr>
      <vt:lpstr>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Illkovi</dc:creator>
  <cp:lastModifiedBy>Servis</cp:lastModifiedBy>
  <cp:revision>37</cp:revision>
  <dcterms:created xsi:type="dcterms:W3CDTF">2017-03-02T16:36:57Z</dcterms:created>
  <dcterms:modified xsi:type="dcterms:W3CDTF">2017-03-03T11:13:59Z</dcterms:modified>
</cp:coreProperties>
</file>